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  <p:embeddedFont>
      <p:font typeface="Source Code Pro"/>
      <p:regular r:id="rId29"/>
      <p:bold r:id="rId30"/>
    </p:embeddedFont>
    <p:embeddedFont>
      <p:font typeface="Maven Pro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avenPro-regular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aven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27f5f53f7_0_4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27f5f53f7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27f5f53f7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27f5f53f7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27f5f53f7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27f5f53f7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27f5f53f7_0_4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27f5f53f7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2838a19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2838a19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27f5f53f7_0_4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27f5f53f7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2838a195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2838a195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2838a195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2838a195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27f5f53f7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27f5f53f7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27f5f53f7_0_4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27f5f53f7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27f5f53f7_0_4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27f5f53f7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227975" y="2469975"/>
            <a:ext cx="53397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Retirement Planning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331050" y="427797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 Donahue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"/>
          <p:cNvSpPr txBox="1"/>
          <p:nvPr>
            <p:ph type="title"/>
          </p:nvPr>
        </p:nvSpPr>
        <p:spPr>
          <a:xfrm>
            <a:off x="1268575" y="494050"/>
            <a:ext cx="6537900" cy="9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5000 Portfolio Simulation</a:t>
            </a:r>
            <a:endParaRPr/>
          </a:p>
        </p:txBody>
      </p:sp>
      <p:pic>
        <p:nvPicPr>
          <p:cNvPr id="348" name="Google Shape;3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5" y="1562525"/>
            <a:ext cx="4121600" cy="28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050" y="1628750"/>
            <a:ext cx="4047025" cy="27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3"/>
          <p:cNvSpPr txBox="1"/>
          <p:nvPr>
            <p:ph type="title"/>
          </p:nvPr>
        </p:nvSpPr>
        <p:spPr>
          <a:xfrm>
            <a:off x="1432075" y="714800"/>
            <a:ext cx="66192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PERFORMING ALL WEATHER</a:t>
            </a:r>
            <a:endParaRPr/>
          </a:p>
        </p:txBody>
      </p:sp>
      <p:sp>
        <p:nvSpPr>
          <p:cNvPr id="355" name="Google Shape;355;p23"/>
          <p:cNvSpPr txBox="1"/>
          <p:nvPr>
            <p:ph idx="1" type="subTitle"/>
          </p:nvPr>
        </p:nvSpPr>
        <p:spPr>
          <a:xfrm>
            <a:off x="894000" y="3738550"/>
            <a:ext cx="73560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CUMULATIVE ANNUAL GROWTH RATE:  9.99%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WORST LOSS IN A 52 WEEK PERIOD:  - 9.33%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PAST PERFORMANCE NOT A GUARANTEE OF FUTURE PERFORMANCE</a:t>
            </a:r>
            <a:endParaRPr b="1" sz="1200"/>
          </a:p>
        </p:txBody>
      </p:sp>
      <p:sp>
        <p:nvSpPr>
          <p:cNvPr id="356" name="Google Shape;356;p23"/>
          <p:cNvSpPr txBox="1"/>
          <p:nvPr>
            <p:ph idx="2" type="body"/>
          </p:nvPr>
        </p:nvSpPr>
        <p:spPr>
          <a:xfrm>
            <a:off x="669025" y="1884675"/>
            <a:ext cx="8145300" cy="15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STOCK INDEX: VIGRX					INTERMEDIATE BONDS: IEF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/>
              <a:t>LONG TERM BONDS: WHOSX			GOLD:  SGGDX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000"/>
              <a:t>COMMODITIES:  ANY</a:t>
            </a:r>
            <a:endParaRPr b="1"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4"/>
          <p:cNvSpPr txBox="1"/>
          <p:nvPr>
            <p:ph type="title"/>
          </p:nvPr>
        </p:nvSpPr>
        <p:spPr>
          <a:xfrm>
            <a:off x="-319825" y="769100"/>
            <a:ext cx="4550100" cy="15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Machine </a:t>
            </a:r>
            <a:endParaRPr sz="4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800"/>
              <a:t>Learning</a:t>
            </a:r>
            <a:endParaRPr sz="4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"/>
          <p:cNvSpPr txBox="1"/>
          <p:nvPr/>
        </p:nvSpPr>
        <p:spPr>
          <a:xfrm>
            <a:off x="802450" y="263100"/>
            <a:ext cx="75114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Nunito"/>
                <a:ea typeface="Nunito"/>
                <a:cs typeface="Nunito"/>
                <a:sym typeface="Nunito"/>
              </a:rPr>
              <a:t>Important Questions</a:t>
            </a:r>
            <a:endParaRPr sz="3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7" name="Google Shape;367;p25"/>
          <p:cNvSpPr txBox="1"/>
          <p:nvPr/>
        </p:nvSpPr>
        <p:spPr>
          <a:xfrm>
            <a:off x="546600" y="1841675"/>
            <a:ext cx="8050800" cy="19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unito"/>
              <a:buAutoNum type="arabicPeriod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What should this Machine Learning application accomplish?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unito"/>
              <a:buAutoNum type="arabicPeriod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What assumptions are unique to this application?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unito"/>
              <a:buAutoNum type="arabicPeriod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How will the tools be evaluated?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 txBox="1"/>
          <p:nvPr>
            <p:ph idx="2" type="body"/>
          </p:nvPr>
        </p:nvSpPr>
        <p:spPr>
          <a:xfrm>
            <a:off x="1197125" y="724200"/>
            <a:ext cx="74463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How this project addresses those questions:</a:t>
            </a:r>
            <a:endParaRPr b="1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Train ML tools to predict a loss of 2% or more in the next week.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Following All Weather philosophy = hands off approach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Reducing loss is more important than maximizing gain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Assume 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Other areas of the market have predictive power  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 2% threshold is sufficient to be distinguished from “noise”</a:t>
            </a:r>
            <a:endParaRPr b="1"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Make a binary classification, and evaluate using F1 score, as opposed to a regression estimate and computing RMSE.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 txBox="1"/>
          <p:nvPr/>
        </p:nvSpPr>
        <p:spPr>
          <a:xfrm>
            <a:off x="802450" y="263100"/>
            <a:ext cx="75114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Nunito"/>
                <a:ea typeface="Nunito"/>
                <a:cs typeface="Nunito"/>
                <a:sym typeface="Nunito"/>
              </a:rPr>
              <a:t>ML Tools</a:t>
            </a:r>
            <a:endParaRPr sz="3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8" name="Google Shape;378;p27"/>
          <p:cNvSpPr txBox="1"/>
          <p:nvPr/>
        </p:nvSpPr>
        <p:spPr>
          <a:xfrm>
            <a:off x="546600" y="1061000"/>
            <a:ext cx="8050800" cy="3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The Classifiers: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Support Vector Machine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Logistic Regression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Gradient Boosting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Decision Tree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Random Forest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Data Interpolation: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Naive Resampling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SMOTE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ADASYN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8"/>
          <p:cNvSpPr txBox="1"/>
          <p:nvPr>
            <p:ph type="title"/>
          </p:nvPr>
        </p:nvSpPr>
        <p:spPr>
          <a:xfrm>
            <a:off x="1434575" y="155567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The Results</a:t>
            </a:r>
            <a:endParaRPr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9"/>
          <p:cNvSpPr txBox="1"/>
          <p:nvPr>
            <p:ph type="title"/>
          </p:nvPr>
        </p:nvSpPr>
        <p:spPr>
          <a:xfrm>
            <a:off x="1432075" y="714800"/>
            <a:ext cx="66192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PERFORMING CLASSIFIERS</a:t>
            </a:r>
            <a:endParaRPr/>
          </a:p>
        </p:txBody>
      </p:sp>
      <p:sp>
        <p:nvSpPr>
          <p:cNvPr id="389" name="Google Shape;389;p29"/>
          <p:cNvSpPr txBox="1"/>
          <p:nvPr>
            <p:ph idx="1" type="subTitle"/>
          </p:nvPr>
        </p:nvSpPr>
        <p:spPr>
          <a:xfrm>
            <a:off x="894000" y="3631400"/>
            <a:ext cx="7356000" cy="14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Here, the scores are formatted according to outcome: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(Predicting a loss of 2% or more) / (Not predicting a loss of 2% or more)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accuracy usually fall somewhere between the two values.</a:t>
            </a:r>
            <a:endParaRPr b="1"/>
          </a:p>
        </p:txBody>
      </p:sp>
      <p:sp>
        <p:nvSpPr>
          <p:cNvPr id="390" name="Google Shape;390;p29"/>
          <p:cNvSpPr txBox="1"/>
          <p:nvPr>
            <p:ph idx="2" type="body"/>
          </p:nvPr>
        </p:nvSpPr>
        <p:spPr>
          <a:xfrm>
            <a:off x="669025" y="1884675"/>
            <a:ext cx="8145300" cy="15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Random Forest (SMOTE) 				F1 Scores:	.84/.83 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/>
              <a:t>Random Forest, tuned (SMOTE)		F1 Scores:  .65/.64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000"/>
              <a:t>Random Forest, tuned (ADASYN)		F1 Scores:  .63/.66</a:t>
            </a:r>
            <a:endParaRPr b="1"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0"/>
          <p:cNvSpPr txBox="1"/>
          <p:nvPr>
            <p:ph idx="2" type="body"/>
          </p:nvPr>
        </p:nvSpPr>
        <p:spPr>
          <a:xfrm>
            <a:off x="1355675" y="789525"/>
            <a:ext cx="6926100" cy="3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Next Steps:</a:t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Develop functions to apply ML Classifiers to data</a:t>
            </a:r>
            <a:endParaRPr b="1"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Simulate results, and evaluate best outcomes</a:t>
            </a:r>
            <a:endParaRPr b="1"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Automate best methods to a weekly recommendation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1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01" name="Google Shape;401;p31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Steve Donahue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sdonahue0132@gmail.com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www.github.com/sdonahue0132</a:t>
            </a:r>
            <a:endParaRPr b="1"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268575" y="494050"/>
            <a:ext cx="2322000" cy="9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284" name="Google Shape;284;p14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Mathematician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of Arts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Twice-published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Programmer + Data Geek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Educator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 years teaching undergraduate courses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Rowan, Rutgers Universities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Camden and Cumberland CC’s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Millenial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Musician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Athlete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 Traveler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6808200" cy="18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Lingering Specter of 2008</a:t>
            </a:r>
            <a:endParaRPr/>
          </a:p>
        </p:txBody>
      </p:sp>
      <p:pic>
        <p:nvPicPr>
          <p:cNvPr descr="Open Chromebook laptop computer"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38557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1925" y="1670650"/>
            <a:ext cx="4211750" cy="238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292" name="Google Shape;2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5076" y="6951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5200" y="966412"/>
            <a:ext cx="1535558" cy="26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idx="2" type="body"/>
          </p:nvPr>
        </p:nvSpPr>
        <p:spPr>
          <a:xfrm>
            <a:off x="3881500" y="636450"/>
            <a:ext cx="4874400" cy="3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All Weather Portfolio</a:t>
            </a:r>
            <a:endParaRPr b="1"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30% in Stock Index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40% in Intermediate-Term Bonds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15% in Long-Term Bonds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7.5% in Gold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7.5% in Broad Basket Commodities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       Yearly average returns  = 9.72%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       In its worst year loss = 3.93%</a:t>
            </a:r>
            <a:endParaRPr sz="1800"/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75" y="661000"/>
            <a:ext cx="2573006" cy="38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17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5" name="Google Shape;305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Process</a:t>
            </a:r>
            <a:endParaRPr/>
          </a:p>
        </p:txBody>
      </p:sp>
      <p:sp>
        <p:nvSpPr>
          <p:cNvPr id="306" name="Google Shape;306;p17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NYSE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Data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8" name="Google Shape;308;p17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7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Simulation Analysis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0" name="Google Shape;310;p17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7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Machine Learning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2" name="Google Shape;312;p17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7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Results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"/>
          <p:cNvSpPr txBox="1"/>
          <p:nvPr>
            <p:ph type="title"/>
          </p:nvPr>
        </p:nvSpPr>
        <p:spPr>
          <a:xfrm>
            <a:off x="1434575" y="155567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NYSE Data</a:t>
            </a:r>
            <a:endParaRPr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3" name="Google Shape;323;p19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4" name="Google Shape;324;p19"/>
          <p:cNvCxnSpPr/>
          <p:nvPr/>
        </p:nvCxnSpPr>
        <p:spPr>
          <a:xfrm>
            <a:off x="4968525" y="1173858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5" name="Google Shape;325;p19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Yahoo Finance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326" name="Google Shape;326;p19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Contains clean, daily records, which can be requested by specifying a fund by its NYSE ticker code.</a:t>
            </a:r>
            <a:endParaRPr sz="1200"/>
          </a:p>
        </p:txBody>
      </p:sp>
      <p:sp>
        <p:nvSpPr>
          <p:cNvPr id="327" name="Google Shape;327;p19"/>
          <p:cNvSpPr txBox="1"/>
          <p:nvPr>
            <p:ph idx="4294967295" type="body"/>
          </p:nvPr>
        </p:nvSpPr>
        <p:spPr>
          <a:xfrm>
            <a:off x="4914075" y="502075"/>
            <a:ext cx="31815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The Funds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328" name="Google Shape;328;p19"/>
          <p:cNvSpPr txBox="1"/>
          <p:nvPr>
            <p:ph idx="4294967295" type="body"/>
          </p:nvPr>
        </p:nvSpPr>
        <p:spPr>
          <a:xfrm>
            <a:off x="4914075" y="1625850"/>
            <a:ext cx="3999900" cy="25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Char char="●"/>
            </a:pP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Stocks:  FUSEX</a:t>
            </a:r>
            <a:r>
              <a:rPr b="1"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FXAIX, PREIX, SWPPX, VIGRX, VFINX</a:t>
            </a:r>
            <a:endParaRPr sz="11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Char char="●"/>
            </a:pP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Intermediate Term Bonds: BIV, HYG, IEF, IEI, IGIB, ITE, TIP</a:t>
            </a:r>
            <a:endParaRPr sz="11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Char char="●"/>
            </a:pP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 Term Bonds: PRULX, WHOSX, VUSTX</a:t>
            </a:r>
            <a:endParaRPr sz="11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Char char="●"/>
            </a:pP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Gold: INIVX, OPGSX, SGGDX, USERX, VGPMX</a:t>
            </a:r>
            <a:endParaRPr sz="11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Char char="●"/>
            </a:pP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Broad Basket Commodities: DBC, DJP, GSG, GSP </a:t>
            </a:r>
            <a:endParaRPr sz="1200"/>
          </a:p>
        </p:txBody>
      </p:sp>
      <p:pic>
        <p:nvPicPr>
          <p:cNvPr id="329" name="Google Shape;3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98" y="502075"/>
            <a:ext cx="4108103" cy="2282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375" y="2784206"/>
            <a:ext cx="4190974" cy="821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0"/>
          <p:cNvSpPr txBox="1"/>
          <p:nvPr>
            <p:ph type="ctrTitle"/>
          </p:nvPr>
        </p:nvSpPr>
        <p:spPr>
          <a:xfrm>
            <a:off x="257050" y="1178100"/>
            <a:ext cx="3566400" cy="27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Simulation and 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Analysis</a:t>
            </a:r>
            <a:endParaRPr sz="4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"/>
          <p:cNvSpPr txBox="1"/>
          <p:nvPr>
            <p:ph idx="2" type="body"/>
          </p:nvPr>
        </p:nvSpPr>
        <p:spPr>
          <a:xfrm>
            <a:off x="1170825" y="724200"/>
            <a:ext cx="74463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Randomization						     Performance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341" name="Google Shape;3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025" y="1618813"/>
            <a:ext cx="3390400" cy="16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9050" y="1482325"/>
            <a:ext cx="3648075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